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33" r:id="rId2"/>
    <p:sldId id="268" r:id="rId3"/>
    <p:sldId id="260" r:id="rId4"/>
    <p:sldId id="261" r:id="rId5"/>
    <p:sldId id="335" r:id="rId6"/>
    <p:sldId id="350" r:id="rId7"/>
    <p:sldId id="324" r:id="rId8"/>
    <p:sldId id="334" r:id="rId9"/>
    <p:sldId id="338" r:id="rId10"/>
    <p:sldId id="296" r:id="rId11"/>
    <p:sldId id="314" r:id="rId12"/>
    <p:sldId id="337" r:id="rId13"/>
    <p:sldId id="332" r:id="rId14"/>
    <p:sldId id="339" r:id="rId15"/>
    <p:sldId id="292" r:id="rId16"/>
    <p:sldId id="300" r:id="rId17"/>
    <p:sldId id="349" r:id="rId18"/>
    <p:sldId id="341" r:id="rId19"/>
    <p:sldId id="340" r:id="rId20"/>
    <p:sldId id="342" r:id="rId21"/>
    <p:sldId id="348" r:id="rId22"/>
    <p:sldId id="343" r:id="rId23"/>
    <p:sldId id="346" r:id="rId24"/>
    <p:sldId id="347" r:id="rId25"/>
    <p:sldId id="345" r:id="rId26"/>
    <p:sldId id="280" r:id="rId27"/>
    <p:sldId id="309" r:id="rId28"/>
    <p:sldId id="351" r:id="rId29"/>
    <p:sldId id="273" r:id="rId30"/>
    <p:sldId id="284" r:id="rId31"/>
  </p:sldIdLst>
  <p:sldSz cx="12192000" cy="6858000"/>
  <p:notesSz cx="7104063" cy="102346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660"/>
  </p:normalViewPr>
  <p:slideViewPr>
    <p:cSldViewPr snapToGrid="0">
      <p:cViewPr varScale="1">
        <p:scale>
          <a:sx n="50" d="100"/>
          <a:sy n="50" d="100"/>
        </p:scale>
        <p:origin x="941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58" cy="512468"/>
          </a:xfrm>
          <a:prstGeom prst="rect">
            <a:avLst/>
          </a:prstGeom>
        </p:spPr>
        <p:txBody>
          <a:bodyPr vert="horz" lIns="94878" tIns="47439" rIns="94878" bIns="47439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4805" y="0"/>
            <a:ext cx="3077596" cy="512468"/>
          </a:xfrm>
          <a:prstGeom prst="rect">
            <a:avLst/>
          </a:prstGeom>
        </p:spPr>
        <p:txBody>
          <a:bodyPr vert="horz" lIns="94878" tIns="47439" rIns="94878" bIns="47439" rtlCol="0"/>
          <a:lstStyle>
            <a:lvl1pPr algn="r">
              <a:defRPr sz="1200"/>
            </a:lvl1pPr>
          </a:lstStyle>
          <a:p>
            <a:fld id="{C04D6EF4-D5CA-4554-B4A6-C144B84AAFF0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78" tIns="47439" rIns="94878" bIns="47439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11237" y="4924927"/>
            <a:ext cx="5683250" cy="4030974"/>
          </a:xfrm>
          <a:prstGeom prst="rect">
            <a:avLst/>
          </a:prstGeom>
        </p:spPr>
        <p:txBody>
          <a:bodyPr vert="horz" lIns="94878" tIns="47439" rIns="94878" bIns="47439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2145"/>
            <a:ext cx="3079258" cy="512468"/>
          </a:xfrm>
          <a:prstGeom prst="rect">
            <a:avLst/>
          </a:prstGeom>
        </p:spPr>
        <p:txBody>
          <a:bodyPr vert="horz" lIns="94878" tIns="47439" rIns="94878" bIns="47439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4805" y="9722145"/>
            <a:ext cx="3077596" cy="512468"/>
          </a:xfrm>
          <a:prstGeom prst="rect">
            <a:avLst/>
          </a:prstGeom>
        </p:spPr>
        <p:txBody>
          <a:bodyPr vert="horz" lIns="94878" tIns="47439" rIns="94878" bIns="47439" rtlCol="0" anchor="b"/>
          <a:lstStyle>
            <a:lvl1pPr algn="r">
              <a:defRPr sz="1200"/>
            </a:lvl1pPr>
          </a:lstStyle>
          <a:p>
            <a:fld id="{AA7D425D-3998-4783-A5AE-8B9337FC55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7930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D425D-3998-4783-A5AE-8B9337FC55F6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594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719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0968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359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727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583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767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675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605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426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701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21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60389-08BE-4EE4-9632-559D6300CFDA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58697-D7BA-49A2-81CE-76B35AE9E5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859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F76418-7A65-6CE6-DABE-2C8526B1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53957"/>
          </a:xfrm>
        </p:spPr>
        <p:txBody>
          <a:bodyPr>
            <a:normAutofit/>
          </a:bodyPr>
          <a:lstStyle/>
          <a:p>
            <a:pPr algn="ctr"/>
            <a:br>
              <a:rPr lang="hu-HU" dirty="0"/>
            </a:br>
            <a:r>
              <a:rPr lang="hu-HU" b="1" dirty="0"/>
              <a:t>KÖZMEGHALLGATÁS 2023. ÉVRŐL</a:t>
            </a:r>
            <a:br>
              <a:rPr lang="hu-HU" b="1" dirty="0"/>
            </a:br>
            <a:r>
              <a:rPr lang="hu-HU" b="1" dirty="0"/>
              <a:t>2024.márc.27.</a:t>
            </a:r>
          </a:p>
        </p:txBody>
      </p:sp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FEFCAE4C-4521-CA11-8260-2AC65F0CD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9" y="2372473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114553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214313" y="781207"/>
            <a:ext cx="4343400" cy="546349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u-HU" sz="7200" b="1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</a:p>
          <a:p>
            <a:pPr marL="0" indent="0">
              <a:lnSpc>
                <a:spcPct val="120000"/>
              </a:lnSpc>
              <a:buNone/>
            </a:pP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MEGYEI ÖNKORMÁNYZAT</a:t>
            </a:r>
          </a:p>
          <a:p>
            <a:pPr>
              <a:lnSpc>
                <a:spcPct val="120000"/>
              </a:lnSpc>
            </a:pP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Terület- és Településfejlesztési Operatív Program 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(TOP) 100 % támogatás lehetősége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hu-HU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KOMÁROM-ESZTERGOM MEGYÉBEN </a:t>
            </a:r>
            <a:r>
              <a:rPr lang="hu-HU" sz="36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VÁRGESZTES KIEMELT TURISZTIKAI HELY.</a:t>
            </a:r>
          </a:p>
          <a:p>
            <a:pPr>
              <a:lnSpc>
                <a:spcPct val="120000"/>
              </a:lnSpc>
            </a:pPr>
            <a:endParaRPr lang="hu-HU" sz="36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hu-HU" sz="36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hu-HU" sz="36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hu-HU" sz="36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hu-HU" sz="36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hu-HU" sz="36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hu-HU" sz="36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hu-HU" sz="36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hu-HU" sz="36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hu-HU" sz="36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AZ ADÓ BEVÉTELEINK JELENTŐS RÉSZE AZ </a:t>
            </a:r>
            <a:r>
              <a:rPr lang="hu-HU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IFA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 (Villapark, Vadászház)</a:t>
            </a:r>
          </a:p>
          <a:p>
            <a:pPr>
              <a:lnSpc>
                <a:spcPct val="120000"/>
              </a:lnSpc>
            </a:pPr>
            <a:r>
              <a:rPr lang="hu-HU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ÖKOTURISZTIKAI KÖZPONT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LÉTESÍTÉSE – EURÓPAI UNIÓS PÁLYÁZATTAL A RÉGI ISKOLA </a:t>
            </a:r>
            <a:r>
              <a:rPr lang="hu-HU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ÉPÜLETÉBEN.                      </a:t>
            </a:r>
          </a:p>
          <a:p>
            <a:pPr>
              <a:lnSpc>
                <a:spcPct val="120000"/>
              </a:lnSpc>
            </a:pPr>
            <a:r>
              <a:rPr lang="hu-HU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„KELTIKE HÁZ”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6549869" y="1021976"/>
            <a:ext cx="4865844" cy="557604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DÖNTÉS 2017.DEC.20-ÁN TÖRTÉNT   </a:t>
            </a:r>
          </a:p>
          <a:p>
            <a:pPr>
              <a:lnSpc>
                <a:spcPct val="120000"/>
              </a:lnSpc>
            </a:pPr>
            <a:r>
              <a:rPr lang="hu-HU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MILLIÓ FT </a:t>
            </a:r>
            <a:r>
              <a:rPr lang="hu-HU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ÉRTÉKBEN VÁRGESZTESNEK.</a:t>
            </a:r>
          </a:p>
          <a:p>
            <a:pPr>
              <a:lnSpc>
                <a:spcPct val="120000"/>
              </a:lnSpc>
            </a:pPr>
            <a:r>
              <a:rPr lang="hu-HU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TÖBBLETFORRÁSKÉNT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KORMÁNY HATÁROZAT ALAPJÁN  A  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PÉNZÜGYMINISZTÉRIUMTÓL </a:t>
            </a:r>
            <a:r>
              <a:rPr lang="hu-HU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 </a:t>
            </a:r>
            <a:br>
              <a:rPr lang="hu-HU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98 185 856 Ft-OT KAPTUNK.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AZ ÖSSZEG 2021. NOV.18-ÁN MEGÉRKEZETT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148 185 856 FT-OS TOP FORRÁSSAL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24 880 431 FT-OS SAJÁT FORRÁSSAL INDULHAT A FELÚJÍTÁS!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IDŐKAPSZULÁT HELYEZTÜNK EL.</a:t>
            </a:r>
            <a:endParaRPr lang="hu-HU" sz="3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hu-HU" sz="6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VÉRTES TEREM KIALAKITÁSRA VÁR 2024-ben</a:t>
            </a:r>
          </a:p>
          <a:p>
            <a:pPr marL="0" indent="0">
              <a:lnSpc>
                <a:spcPct val="120000"/>
              </a:lnSpc>
              <a:buNone/>
            </a:pPr>
            <a:endParaRPr lang="hu-HU" sz="6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hu-HU" sz="6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hu-HU" sz="6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hu-HU" sz="6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hu-HU" sz="6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hu-HU" sz="6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hu-HU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2022-ben megkezdődött az épület bontása, 2023.dec.17-én átadásra került a KELTIKE HÁZ.</a:t>
            </a:r>
          </a:p>
          <a:p>
            <a:endParaRPr lang="hu-HU" b="1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A363820-158A-3D42-9EFE-F1F9BC399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13" y="1192212"/>
            <a:ext cx="1811867" cy="13589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A309371-3ACD-A87A-54CB-56E5A6130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31" y="3051918"/>
            <a:ext cx="1871662" cy="187166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2D5E439-B35E-A0C7-F4F4-0947094BA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9" y="2645615"/>
            <a:ext cx="3037286" cy="227796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946CC96-05EF-ADED-0DB1-2163BD94B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869" y="3561558"/>
            <a:ext cx="3112605" cy="190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6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690273"/>
            <a:ext cx="10515600" cy="1867190"/>
          </a:xfrm>
        </p:spPr>
        <p:txBody>
          <a:bodyPr>
            <a:normAutofit/>
          </a:bodyPr>
          <a:lstStyle/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KELTIKE HÁZ környezetének kialakítása Magyar Falu Program forrásból. Száma: MFP-UHJ/2023.    9,550.101 Ft. Kivitelező: Beck &amp;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KFT.</a:t>
            </a:r>
          </a:p>
        </p:txBody>
      </p:sp>
      <p:pic>
        <p:nvPicPr>
          <p:cNvPr id="5" name="Tartalom hely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85" y="2677466"/>
            <a:ext cx="2448358" cy="186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8F5FDFD-B293-B0E7-C497-A3464D85F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85" y="4672464"/>
            <a:ext cx="2448358" cy="201648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CF6144C-D5D2-F212-C325-95B8D50CF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7463"/>
            <a:ext cx="6018793" cy="401252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7DC84F1-A3E4-E393-F967-03DD852F7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18" y="2473966"/>
            <a:ext cx="3179220" cy="2070690"/>
          </a:xfrm>
          <a:prstGeom prst="rect">
            <a:avLst/>
          </a:prstGeom>
        </p:spPr>
      </p:pic>
      <p:sp>
        <p:nvSpPr>
          <p:cNvPr id="11" name="Tartalom helye 10">
            <a:extLst>
              <a:ext uri="{FF2B5EF4-FFF2-40B4-BE49-F238E27FC236}">
                <a16:creationId xmlns:a16="http://schemas.microsoft.com/office/drawing/2014/main" id="{5B188868-E2F1-9492-49A5-6037D416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56" y="2557463"/>
            <a:ext cx="5272744" cy="3619500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046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AF9C95-2304-7F67-F605-FB5846E6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163"/>
            <a:ext cx="10515600" cy="390525"/>
          </a:xfrm>
        </p:spPr>
        <p:txBody>
          <a:bodyPr>
            <a:normAutofit fontScale="90000"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4400" dirty="0"/>
            </a:br>
            <a:endParaRPr lang="hu-HU" dirty="0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2C61D2B8-DDEA-04D6-1310-DF070C9025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262" y="543719"/>
            <a:ext cx="1146969" cy="1146969"/>
          </a:xfr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77F99BA1-15D7-B917-02A8-5BDE6443FC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91" y="1547961"/>
            <a:ext cx="2853180" cy="2139885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8A635ED-D9A3-D536-7E29-A7915549C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" y="3771704"/>
            <a:ext cx="1949525" cy="275734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710084C-FC1B-C5DB-6F87-A28EB52E1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" y="1536178"/>
            <a:ext cx="2853179" cy="213988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6093463-3BC3-95F8-316A-2A224E23FC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906" y="1909320"/>
            <a:ext cx="2815680" cy="39828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252C5DC-6D8B-FB55-F4D5-C6A4A5CB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76" y="3298892"/>
            <a:ext cx="2853180" cy="180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C480C4-E6A5-6944-AFD4-07674812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76" y="5150374"/>
            <a:ext cx="2857500" cy="162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DBBDB5C-6017-6903-105F-73E7A9D8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76" y="1536178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912286-4935-6A15-5C9D-83FC399B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561" y="3771704"/>
            <a:ext cx="2733675" cy="275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29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6" y="1905000"/>
            <a:ext cx="5849541" cy="3899694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43134" y="1817158"/>
            <a:ext cx="5181600" cy="4351338"/>
          </a:xfrm>
        </p:spPr>
        <p:txBody>
          <a:bodyPr/>
          <a:lstStyle/>
          <a:p>
            <a:r>
              <a:rPr lang="hu-HU" dirty="0"/>
              <a:t>FALUNK TERMÉSZETI ADOTTSÁGAI, FLÓRÁJA ÉS FAUNÁJA, GEOLÓGIAI LÁTNIVALÓI MELLETT AZ ÉPÍTETT KÖRNYEZETE IS CSÁBÍTÓ LEHET AZ IDŐLÁTOGATÓKNAK.</a:t>
            </a:r>
          </a:p>
          <a:p>
            <a:r>
              <a:rPr lang="hu-HU" dirty="0"/>
              <a:t>A GESZTESI VÁR JELENLEGI ÁLLAPOTA ELLENÉRE SZÁMUNKRA KIEMELT FELADAT A TURIZMUS FEJLESZTÉSE.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964C402-7B6B-900B-E876-8DF69E26D196}"/>
              </a:ext>
            </a:extLst>
          </p:cNvPr>
          <p:cNvSpPr txBox="1"/>
          <p:nvPr/>
        </p:nvSpPr>
        <p:spPr>
          <a:xfrm>
            <a:off x="636494" y="986118"/>
            <a:ext cx="9753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4083177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886188-8EBF-4D4C-34C9-A0A8E8555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1575"/>
            <a:ext cx="10515600" cy="519113"/>
          </a:xfrm>
        </p:spPr>
        <p:txBody>
          <a:bodyPr>
            <a:normAutofit fontScale="90000"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4400" dirty="0"/>
            </a:b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F94D5C5-8348-2ABC-B2CB-190850BC6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272" y="1681163"/>
            <a:ext cx="8930888" cy="511718"/>
          </a:xfrm>
        </p:spPr>
        <p:txBody>
          <a:bodyPr>
            <a:normAutofit fontScale="92500"/>
          </a:bodyPr>
          <a:lstStyle/>
          <a:p>
            <a:r>
              <a:rPr lang="hu-HU" dirty="0"/>
              <a:t>GESZTESI VÁR FELÚJÍTÁS, FALOMLÁS JAVÍTÁS hazai forrásból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BD7E9B5B-7DCC-0303-728C-206E9E7195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87" y="2281125"/>
            <a:ext cx="3614341" cy="2710756"/>
          </a:xfr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715C4D74-1BCB-1676-6191-DBD61E29F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672" y="4998721"/>
            <a:ext cx="2771000" cy="1066800"/>
          </a:xfrm>
        </p:spPr>
        <p:txBody>
          <a:bodyPr>
            <a:normAutofit fontScale="92500"/>
          </a:bodyPr>
          <a:lstStyle/>
          <a:p>
            <a:r>
              <a:rPr lang="hu-HU" dirty="0"/>
              <a:t>Az állami tulajdonú Gesztesi vár tető nélkül falomlás előtt</a:t>
            </a:r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C2F91347-3320-451B-8993-B475FF636A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28" y="2281125"/>
            <a:ext cx="3369380" cy="2383995"/>
          </a:xfr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EDD3F38-9DC7-A6B9-9EE3-3EAF6C9E5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1973" y="4246086"/>
            <a:ext cx="2913169" cy="231065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85065F6-0E64-6955-65FF-38A24ED000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5917" y="3136809"/>
            <a:ext cx="4003962" cy="23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73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308847"/>
            <a:ext cx="10515600" cy="77976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dirty="0"/>
            </a:b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INTÉZMÉNYEK, RENDEZVÉNYEK, </a:t>
            </a:r>
            <a:b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ESEMÉNYNAPTÁR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743728"/>
            <a:ext cx="10515600" cy="4351338"/>
          </a:xfrm>
        </p:spPr>
        <p:txBody>
          <a:bodyPr>
            <a:norm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AZ ÖNKORMÁNYZAT EREDMÉNYESEN MŰKÖDTETI INTÉZMÉNYEIT.</a:t>
            </a:r>
          </a:p>
          <a:p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AZ ÓVODA ÉS A FALUHÁZ ÖNÁLLÓ KÖLTSÉGVETÉSI RÉSSZEL RENDELKEZIK, ÍGY FELELŐSSÉG-TELJES SZAKMAI MUNKÁJUKAT ADMINISZTRATÍV ÚTON SENKI NEM GÁTOLJA.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AZ ISKOLÁNK A VÉRTESSOMLÓI NÉMET NEMZETISÉGI ISKOLA TAGINTÉZMÉNYEKÉNT MŰKÖDIK.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 ZENEISKOLÁT RÉSZBEN, A TÁNCOKTATÁST AZ ÖNKORMÁNYZAT KÖLTSÉGVETÉSÉBŐL BIZTOSÍTJUK.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4589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014413"/>
            <a:ext cx="10515600" cy="51625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FALUNK KÖLTSÉGVETÉSÉT 2023. ÉVBEN IS A TAKARÉKOS GAZDÁLKODÁS, A PÁLYÁZATOKHOZ AZ ÖNRÉSZ BIZTOSÍTÁSA JELLEMEZTE.</a:t>
            </a:r>
          </a:p>
          <a:p>
            <a:pPr>
              <a:lnSpc>
                <a:spcPct val="100000"/>
              </a:lnSpc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IGYEKSZÜNK A RENDELKEZÉSRE ÁLLÓ ÖSSZEGBŐL MINÉL SZÉLESEBB KÖRNEK, SZINTE A TELJES LAKOSSÁGOT ÉRINTŐEN MEGHOZNI DÖNTÉSEINKET.</a:t>
            </a:r>
          </a:p>
          <a:p>
            <a:pPr lvl="1">
              <a:lnSpc>
                <a:spcPct val="10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Beiskolázási támogatás tanulóknak – Emelt összeggel</a:t>
            </a:r>
          </a:p>
          <a:p>
            <a:pPr lvl="1">
              <a:lnSpc>
                <a:spcPct val="10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„Bursa” támogatás kiegészítése egyetemistáknak</a:t>
            </a:r>
          </a:p>
          <a:p>
            <a:pPr lvl="1">
              <a:lnSpc>
                <a:spcPct val="10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IDŐSEK TÁMOGATÁSA (Lakosság 27,3 %-A 60 év feletti)</a:t>
            </a:r>
          </a:p>
          <a:p>
            <a:pPr lvl="1">
              <a:lnSpc>
                <a:spcPct val="10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RENDKÍVÜLI TELEPÜLÉSI TÁMOGATÁS (régi szociális segély)</a:t>
            </a:r>
          </a:p>
          <a:p>
            <a:pPr lvl="1">
              <a:lnSpc>
                <a:spcPct val="10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LOVAGI PIKNIK, GYERMEKNAP forrás hiány miatt főleg privát összegből, munka felajánlásból valósult meg. Kivétel: ólom öntés, fegyverbemutató,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stb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21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1BE56A-F6BC-92DE-12A6-D0F67B25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8605"/>
            <a:ext cx="10515600" cy="91691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100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Kifizetések a lakosok részére 2023-ban                 </a:t>
            </a:r>
            <a:r>
              <a:rPr lang="hu-HU" sz="31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Ft-ban</a:t>
            </a:r>
            <a:br>
              <a:rPr lang="hu-HU" sz="4400" b="1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EE5D54A-D1C8-FE4D-F210-BFD6962E81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5519"/>
            <a:ext cx="5181600" cy="3921443"/>
          </a:xfrm>
        </p:spPr>
        <p:txBody>
          <a:bodyPr>
            <a:normAutofit lnSpcReduction="10000"/>
          </a:bodyPr>
          <a:lstStyle/>
          <a:p>
            <a:r>
              <a:rPr lang="hu-HU" dirty="0"/>
              <a:t>óvodások 13 fő    130.000</a:t>
            </a:r>
          </a:p>
          <a:p>
            <a:r>
              <a:rPr lang="hu-HU" dirty="0"/>
              <a:t>Iskolások   42 fő   717.500 </a:t>
            </a:r>
          </a:p>
          <a:p>
            <a:r>
              <a:rPr lang="hu-HU" dirty="0"/>
              <a:t>Idősek        90 fő  761.000</a:t>
            </a:r>
          </a:p>
          <a:p>
            <a:r>
              <a:rPr lang="hu-HU" dirty="0"/>
              <a:t>Özvegyek     8 fő  256.000</a:t>
            </a:r>
          </a:p>
          <a:p>
            <a:r>
              <a:rPr lang="hu-HU" dirty="0"/>
              <a:t>Temetési      5 fő  200.000</a:t>
            </a:r>
          </a:p>
          <a:p>
            <a:r>
              <a:rPr lang="hu-HU" dirty="0"/>
              <a:t>Rendkívüli 20 fő  795.060</a:t>
            </a:r>
          </a:p>
          <a:p>
            <a:endParaRPr lang="hu-HU" dirty="0"/>
          </a:p>
          <a:p>
            <a:r>
              <a:rPr lang="hu-HU" dirty="0"/>
              <a:t>Együtt: 2,859.560 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792ACE0-AA37-981C-A55B-2B6FA60EA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55519"/>
            <a:ext cx="5181600" cy="3921444"/>
          </a:xfrm>
        </p:spPr>
        <p:txBody>
          <a:bodyPr>
            <a:normAutofit lnSpcReduction="10000"/>
          </a:bodyPr>
          <a:lstStyle/>
          <a:p>
            <a:r>
              <a:rPr lang="hu-HU" dirty="0"/>
              <a:t>GYERMEKÉTKEZÉS</a:t>
            </a:r>
          </a:p>
          <a:p>
            <a:r>
              <a:rPr lang="hu-HU" dirty="0"/>
              <a:t>Állami támogatás 7,285.483</a:t>
            </a:r>
          </a:p>
          <a:p>
            <a:r>
              <a:rPr lang="hu-HU" dirty="0"/>
              <a:t>Szülői befizetés    2,393.502</a:t>
            </a:r>
          </a:p>
          <a:p>
            <a:r>
              <a:rPr lang="hu-HU" dirty="0"/>
              <a:t>Utalás NEBULÓ     5,557.653</a:t>
            </a:r>
          </a:p>
          <a:p>
            <a:r>
              <a:rPr lang="hu-HU" dirty="0"/>
              <a:t>ÁFA                         1,504.154</a:t>
            </a:r>
          </a:p>
          <a:p>
            <a:r>
              <a:rPr lang="hu-HU" dirty="0"/>
              <a:t>Dologi kiadás        7,115.103 </a:t>
            </a:r>
          </a:p>
          <a:p>
            <a:r>
              <a:rPr lang="hu-HU" dirty="0"/>
              <a:t>Személyi kiadás    3,516.233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4847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889024-6965-E496-0904-578078E9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788"/>
            <a:ext cx="10515600" cy="874900"/>
          </a:xfrm>
        </p:spPr>
        <p:txBody>
          <a:bodyPr>
            <a:normAutofit fontScale="90000"/>
          </a:bodyPr>
          <a:lstStyle/>
          <a:p>
            <a:pPr algn="ctr"/>
            <a:br>
              <a:rPr lang="hu-HU" dirty="0"/>
            </a:b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Fásítás Várgesztesen 30 családdal az Összekötő úton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BC971BA-5DE8-4180-2F2D-2AE5E6CBA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1654899"/>
            <a:ext cx="3351834" cy="2513875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458CBB8-2529-5D7B-CC4F-C1AFFB2F6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1" y="4472080"/>
            <a:ext cx="3181226" cy="238592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BB566C3-DDFA-D760-5606-CBACDAEC2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2" y="1699602"/>
            <a:ext cx="3276882" cy="245766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E14CABD-1E81-431C-57CD-43C2FB2F05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74" y="4427541"/>
            <a:ext cx="3150126" cy="23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46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D293C9-401E-C36E-28D3-EF30CD60F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1151"/>
            <a:ext cx="10515600" cy="109537"/>
          </a:xfrm>
        </p:spPr>
        <p:txBody>
          <a:bodyPr>
            <a:normAutofit fontScale="90000"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D72D6A9-1802-F70E-CA34-8CF7FB502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3376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Események: Úr Napja, Trófea kiállítás, Rózsafa ültetés, Advent, </a:t>
            </a:r>
            <a:r>
              <a:rPr lang="hu-HU" dirty="0" err="1"/>
              <a:t>Christkindl</a:t>
            </a:r>
            <a:r>
              <a:rPr lang="hu-HU" dirty="0"/>
              <a:t> </a:t>
            </a:r>
            <a:r>
              <a:rPr lang="hu-HU" dirty="0" err="1"/>
              <a:t>Spiel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63DF582-DBFB-C080-C03B-2BB32B5D66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0"/>
            <a:ext cx="2724152" cy="204311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0D9213D-F813-DC93-AA34-C618D7685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35" y="2350926"/>
            <a:ext cx="2093154" cy="156986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A84C490-25F9-50DA-4E95-B87EC124B3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44" y="4474161"/>
            <a:ext cx="1770398" cy="236053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5A31BC2-5E4B-75A8-771A-0DB151DCD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50" y="4450855"/>
            <a:ext cx="3209526" cy="240714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D29749D-2995-4652-AFB3-C3D1D3E9E0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8" y="4541789"/>
            <a:ext cx="3926277" cy="255909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47E2832-CDE2-17AD-C38F-977FB0B685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45" y="2286000"/>
            <a:ext cx="3633997" cy="204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7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856192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29129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  <a:p>
            <a:pPr marL="0" indent="0" algn="ctr">
              <a:lnSpc>
                <a:spcPct val="100000"/>
              </a:lnSpc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2023. ÉVI BESZÁMOLÓ</a:t>
            </a:r>
          </a:p>
          <a:p>
            <a:pPr algn="ctr">
              <a:lnSpc>
                <a:spcPct val="100000"/>
              </a:lnSpc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2024. ÉVI TERVEK</a:t>
            </a:r>
          </a:p>
          <a:p>
            <a:pPr marL="0" indent="0" algn="ctr">
              <a:lnSpc>
                <a:spcPct val="100000"/>
              </a:lnSpc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ÉSZREVÉTELEK, KÉRDÉSEK és VÁLASZOK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4919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F09E8B-A10E-4868-3798-89095787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741"/>
            <a:ext cx="10515600" cy="354947"/>
          </a:xfrm>
        </p:spPr>
        <p:txBody>
          <a:bodyPr>
            <a:normAutofit fontScale="90000"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3807AE-3A13-80A3-6C58-1569BEE1A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717" y="1690688"/>
            <a:ext cx="9228841" cy="4229133"/>
          </a:xfrm>
        </p:spPr>
        <p:txBody>
          <a:bodyPr>
            <a:normAutofit fontScale="70000" lnSpcReduction="20000"/>
          </a:bodyPr>
          <a:lstStyle/>
          <a:p>
            <a:r>
              <a:rPr lang="hu-HU" dirty="0"/>
              <a:t>Megemlékezés az 1945.jan.6-án elhurcolt civilekre</a:t>
            </a:r>
          </a:p>
          <a:p>
            <a:endParaRPr lang="hu-HU" dirty="0"/>
          </a:p>
          <a:p>
            <a:r>
              <a:rPr lang="hu-HU" dirty="0"/>
              <a:t>Országos Kitelepítési megemlékezés Környén</a:t>
            </a:r>
          </a:p>
          <a:p>
            <a:endParaRPr lang="hu-HU" dirty="0"/>
          </a:p>
          <a:p>
            <a:r>
              <a:rPr lang="hu-HU" dirty="0"/>
              <a:t>II. világháborús koszorúzások a </a:t>
            </a:r>
            <a:r>
              <a:rPr lang="hu-HU" dirty="0" err="1"/>
              <a:t>várgesztesi</a:t>
            </a:r>
            <a:r>
              <a:rPr lang="hu-HU" dirty="0"/>
              <a:t> temetőben a Honvédelmi Miniszterrel, </a:t>
            </a:r>
          </a:p>
          <a:p>
            <a:r>
              <a:rPr lang="hu-HU" dirty="0" err="1"/>
              <a:t>várgesztesi</a:t>
            </a:r>
            <a:r>
              <a:rPr lang="hu-HU" dirty="0"/>
              <a:t> </a:t>
            </a:r>
            <a:r>
              <a:rPr lang="hu-HU" dirty="0" err="1"/>
              <a:t>delegáltakkal</a:t>
            </a:r>
            <a:r>
              <a:rPr lang="hu-HU" dirty="0"/>
              <a:t> Kozmán, Kápolnapusztán</a:t>
            </a:r>
          </a:p>
          <a:p>
            <a:endParaRPr lang="hu-HU" dirty="0"/>
          </a:p>
          <a:p>
            <a:r>
              <a:rPr lang="hu-HU" dirty="0"/>
              <a:t>Szemétszedés</a:t>
            </a:r>
          </a:p>
          <a:p>
            <a:endParaRPr lang="hu-HU" dirty="0"/>
          </a:p>
          <a:p>
            <a:r>
              <a:rPr lang="hu-HU" dirty="0"/>
              <a:t>Kiállítások: Festmények és fotók</a:t>
            </a:r>
          </a:p>
          <a:p>
            <a:endParaRPr lang="hu-HU" dirty="0"/>
          </a:p>
          <a:p>
            <a:r>
              <a:rPr lang="hu-HU" dirty="0"/>
              <a:t>Főzőverseny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43EF744-E30F-A740-F8B2-6038FB34D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3510579"/>
            <a:ext cx="4366260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7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71A001-654C-104A-C283-94583F3EE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0961"/>
            <a:ext cx="10515600" cy="719727"/>
          </a:xfrm>
        </p:spPr>
        <p:txBody>
          <a:bodyPr>
            <a:normAutofit fontScale="90000"/>
          </a:bodyPr>
          <a:lstStyle/>
          <a:p>
            <a:br>
              <a:rPr lang="hu-HU" dirty="0"/>
            </a:b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29EBF4-AA2A-5628-D502-9F4204D32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Sportág választó 500 részt vevővel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26D81F-E6A3-1CEB-863E-31019C990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85" y="2250044"/>
            <a:ext cx="6307898" cy="392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44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FD5210-8E6B-A84E-7764-EA077557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1247"/>
            <a:ext cx="10515600" cy="229441"/>
          </a:xfrm>
        </p:spPr>
        <p:txBody>
          <a:bodyPr>
            <a:normAutofit fontScale="90000"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223DBD-5679-B955-F4B2-092F3B9C8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Gyermeknap           2023.május 31.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BB57D2E-F53D-EC77-E4B8-A39000DF0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4" y="2193925"/>
            <a:ext cx="2833688" cy="212526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0924D95-F4C0-BF17-285B-E59F0A306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2193925"/>
            <a:ext cx="2833688" cy="212526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00E3EDF-1CA0-B52B-DA0F-F18DA942A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42" y="2193925"/>
            <a:ext cx="2833689" cy="212526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3C1406F-58CA-B07B-BE32-B3F2A7C38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3" y="4454128"/>
            <a:ext cx="3086100" cy="231457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4646477-7EED-7382-8FAB-5A8556AA12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44" y="4454128"/>
            <a:ext cx="3195637" cy="231457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A271DE2-8984-866D-3BC6-399109A63C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531" y="3917554"/>
            <a:ext cx="2138362" cy="28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82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AEA8FC-4925-94A6-4E6E-9298027D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5888"/>
            <a:ext cx="10515600" cy="625018"/>
          </a:xfrm>
        </p:spPr>
        <p:txBody>
          <a:bodyPr>
            <a:normAutofit fontScale="90000"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Csengőnap, 2023.jún.10.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F5E85D2-CFE9-ADC7-10EB-84C1E10CF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4328" y="5028137"/>
            <a:ext cx="709472" cy="1148825"/>
          </a:xfrm>
        </p:spPr>
        <p:txBody>
          <a:bodyPr>
            <a:normAutofit fontScale="62500" lnSpcReduction="20000"/>
          </a:bodyPr>
          <a:lstStyle/>
          <a:p>
            <a:r>
              <a:rPr lang="hu-HU" dirty="0"/>
              <a:t>CSENGŐNAP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FF2A71-1430-64BB-4904-DF0C7405E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906" y="2176383"/>
            <a:ext cx="3305687" cy="21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C7DCA9B-9BB8-4475-4AE4-E97231E8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28" y="2189461"/>
            <a:ext cx="3523265" cy="234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1A467C4-5B40-6C60-0522-CC63E647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6" y="4538304"/>
            <a:ext cx="3180183" cy="212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6AB6AEC-697B-BFE6-7556-E85D00B7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17" y="4538304"/>
            <a:ext cx="3180183" cy="212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B4B03DF-E09A-9FAC-6586-DF10096B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670" y="4716859"/>
            <a:ext cx="2967980" cy="197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5B0FCC1-BB35-363A-1141-006B9FCA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312" y="2175662"/>
            <a:ext cx="3276488" cy="212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95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560567-9729-19F8-2262-67294DDC8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7484"/>
            <a:ext cx="10515600" cy="183204"/>
          </a:xfrm>
        </p:spPr>
        <p:txBody>
          <a:bodyPr>
            <a:normAutofit fontScale="90000"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18DA958-B1FA-6990-CA8C-DC3055C2D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3" y="1809946"/>
            <a:ext cx="3011864" cy="200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EC4538A-79EC-D589-D3B5-6A43D7B9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12" y="1805765"/>
            <a:ext cx="3101418" cy="200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2B553D8-CD2E-30A5-8999-00B9B8167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12" y="4120317"/>
            <a:ext cx="3182514" cy="21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1C5EFC71-3000-38D7-C691-C3B67AFC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290" y="1805765"/>
            <a:ext cx="3641509" cy="200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10EE4656-2D95-3C20-BDCB-DA84D05D0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2" y="4120317"/>
            <a:ext cx="3182515" cy="21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8C5C2097-16C4-A3A3-F07D-6868FE3CD1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291" y="4120316"/>
            <a:ext cx="3693437" cy="212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113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9EF735-2976-8748-7E9B-3C1D6470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1538"/>
            <a:ext cx="10515600" cy="819150"/>
          </a:xfrm>
        </p:spPr>
        <p:txBody>
          <a:bodyPr/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64CE989-709F-DD11-44E0-49896284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LOVAGI PIKNIK 2023.SZEPT. 9.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EEC93D4-B262-877F-4978-3D5D958A2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298859"/>
            <a:ext cx="3139441" cy="235458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8C9303F-90AE-45F0-C6FB-F51F52029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261394"/>
            <a:ext cx="3139440" cy="235458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DAA96BE-C50F-1F64-3ADA-A0F0D0BD3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46" y="2261394"/>
            <a:ext cx="3139440" cy="235458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2FC07A9-EBC6-854E-4812-FC6603150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58150"/>
            <a:ext cx="3531873" cy="235458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9E21721-3A29-74A4-1830-2BD736FA37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8" y="4262914"/>
            <a:ext cx="3634741" cy="24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26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0133" y="1072090"/>
            <a:ext cx="11717867" cy="5328709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hu-HU" sz="5000" b="1" dirty="0">
                <a:latin typeface="Arial" panose="020B0604020202020204" pitchFamily="34" charset="0"/>
                <a:cs typeface="Arial" panose="020B0604020202020204" pitchFamily="34" charset="0"/>
              </a:rPr>
              <a:t>AZ ÖNKORMÁNYZAT EGYÜTTMŰKÖDIK A NÉMET NEMZETISÉGI ÖNKORMÁNYZATTAL, AZ EGYHÁZZAL, CIVIL SZERVEZETEKKEL, SZÜLŐKKEL és VÁLLALATOKKAL, VÁLLALKOZÓKKAL</a:t>
            </a:r>
            <a:r>
              <a:rPr lang="hu-HU" sz="5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5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5000" b="1" dirty="0">
                <a:latin typeface="Arial" panose="020B0604020202020204" pitchFamily="34" charset="0"/>
                <a:cs typeface="Arial" panose="020B0604020202020204" pitchFamily="34" charset="0"/>
              </a:rPr>
              <a:t>VILLAPARK</a:t>
            </a:r>
            <a:r>
              <a:rPr lang="hu-HU" sz="5000" dirty="0">
                <a:latin typeface="Arial" panose="020B0604020202020204" pitchFamily="34" charset="0"/>
                <a:cs typeface="Arial" panose="020B0604020202020204" pitchFamily="34" charset="0"/>
              </a:rPr>
              <a:t>KAL, A </a:t>
            </a:r>
            <a:r>
              <a:rPr lang="hu-HU" sz="5000" b="1" dirty="0">
                <a:latin typeface="Arial" panose="020B0604020202020204" pitchFamily="34" charset="0"/>
                <a:cs typeface="Arial" panose="020B0604020202020204" pitchFamily="34" charset="0"/>
              </a:rPr>
              <a:t>VÉRTESERDŐ ZRT.</a:t>
            </a:r>
            <a:r>
              <a:rPr lang="hu-HU" sz="5000" dirty="0">
                <a:latin typeface="Arial" panose="020B0604020202020204" pitchFamily="34" charset="0"/>
                <a:cs typeface="Arial" panose="020B0604020202020204" pitchFamily="34" charset="0"/>
              </a:rPr>
              <a:t>-vel.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3800" dirty="0">
                <a:latin typeface="Arial" panose="020B0604020202020204" pitchFamily="34" charset="0"/>
                <a:cs typeface="Arial" panose="020B0604020202020204" pitchFamily="34" charset="0"/>
              </a:rPr>
              <a:t>Az Önkormányzat a nem kötelező feladatokhoz és a beruházások önrészének finanszírozásához használja fel a helyi vállalkozók és szolgáltatók által fizetett adókat.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3800" dirty="0">
                <a:latin typeface="Arial" panose="020B0604020202020204" pitchFamily="34" charset="0"/>
                <a:cs typeface="Arial" panose="020B0604020202020204" pitchFamily="34" charset="0"/>
              </a:rPr>
              <a:t>A legnagyobb adófizetők név szerint vagy cégenként a következők: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4500" dirty="0">
                <a:latin typeface="Arial" panose="020B0604020202020204" pitchFamily="34" charset="0"/>
                <a:cs typeface="Arial" panose="020B0604020202020204" pitchFamily="34" charset="0"/>
              </a:rPr>
              <a:t>VILLAPARK és vállalatai, VÉRTESI ERDŐ Zrt., E2 Hungary Zrt, ZAFIR Mérnöki Tanácsadó Kft, SICORAX Kft., Magyar Telekom Nyrt., TESI-CAR KFT , PARTNER MÉRNÖKI IRODA KFT, HIDAS-MED Bt., MVM NEXT Zrt,  RIFORG KFT, VODAFONE ZRT, WALD-GESZTES KFT, TRIOCHEM KFT., </a:t>
            </a:r>
            <a:endParaRPr lang="hu-HU" sz="5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4500" b="1" dirty="0">
                <a:latin typeface="Arial" panose="020B0604020202020204" pitchFamily="34" charset="0"/>
                <a:cs typeface="Arial" panose="020B0604020202020204" pitchFamily="34" charset="0"/>
              </a:rPr>
              <a:t>KÖSZÖNJÜK  A FALU LAKÓINAK, AZ ADÓFIZETŐKNEK, A VÁLLALKOZÓKNAK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4500" b="1" dirty="0">
                <a:latin typeface="Arial" panose="020B0604020202020204" pitchFamily="34" charset="0"/>
                <a:cs typeface="Arial" panose="020B0604020202020204" pitchFamily="34" charset="0"/>
              </a:rPr>
              <a:t>A TÁMOGATÁSÁT!</a:t>
            </a:r>
          </a:p>
          <a:p>
            <a:pPr algn="ctr"/>
            <a:endParaRPr lang="hu-HU" dirty="0"/>
          </a:p>
          <a:p>
            <a:pPr marL="0" indent="0" algn="ctr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3685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28164"/>
            <a:ext cx="10515600" cy="54469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endParaRPr lang="hu-H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2023. ÉVET NEHÉZSÉGEK ELLENÉRE SIKERESNEK ÍTÉLJÜK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ÉVES KÖLTSÉGVETÉSÜNK NAGYSÁGÁT MEGHALADÓ NYERTES PÁLYÁZATOK MIATT.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NEHÉZSÉGET OKOZ, HOGY NINCS KÜLÖN SZEMÉLYZET A PÁLYÁZATOK ELŐKÉSZÍTÉSÉHEZ, BONYOLÍTÁSÁHOZ A „TÚL BÜROKRATIKUS” ELJÁRÁS MÓDOKHOZ, TÖBB LÉPCSŐS, FOLYAMATOS KONTROLL KISZOLGÁLÁSÁHOZ. 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MAGASAK AZ ELJÁRÁSI DÍJAK, MELYEK NEM SZÁMOLHATÓAK EL A NYERT ÖSSZEGBŐL. MINDEN 100 %-OSNAK NYILVÁNÍTOTT PÁLYÁZAT MELLETT ÖNKORMÁNYZATI KÖLTSÉGEK IS JELENTKEZNEK.  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KOMOLY GOND AZ ELADATLAN KURTHAUS – KELTIKE HÁZ RÉSZSZÁMLÁJA KIFIZETETLEN: 19,8 M.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KÖSZÖNÖM MINDENKI TÜRELMÉT ÉS REMÉLEM A TOVÁBBIAKBAN IS MEGMARAD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MERT FOLYAMATOSAN VANNAK, TÖBB HELYEN VOLTAK BONTÁSOK ÉS ÉPÍTÉSEK.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7905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93B5BB-2F45-E90A-2226-F737C1D31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9720"/>
            <a:ext cx="10515600" cy="1127760"/>
          </a:xfrm>
        </p:spPr>
        <p:txBody>
          <a:bodyPr>
            <a:normAutofit fontScale="90000"/>
          </a:bodyPr>
          <a:lstStyle/>
          <a:p>
            <a:r>
              <a:rPr lang="hu-HU" sz="4400" b="1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A557B85-1929-13CB-9F04-9D722AC6C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160" y="2011681"/>
            <a:ext cx="6949440" cy="4500562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/>
              <a:t>2024. Önkormányzati választások június 9-én lesznek.</a:t>
            </a:r>
          </a:p>
          <a:p>
            <a:pPr marL="0" indent="0" algn="ctr">
              <a:buNone/>
            </a:pPr>
            <a:endParaRPr lang="hu-HU" b="1" dirty="0"/>
          </a:p>
          <a:p>
            <a:pPr marL="0" indent="0" algn="ctr">
              <a:buNone/>
            </a:pPr>
            <a:r>
              <a:rPr lang="hu-HU" b="1" dirty="0"/>
              <a:t>- VÁRGESZTESI TENNIVALÓK</a:t>
            </a:r>
          </a:p>
          <a:p>
            <a:pPr marL="0" indent="0" algn="ctr">
              <a:buNone/>
            </a:pPr>
            <a:r>
              <a:rPr lang="hu-HU" b="1" dirty="0"/>
              <a:t>- Optimális élettér!</a:t>
            </a:r>
          </a:p>
          <a:p>
            <a:pPr marL="0" indent="0" algn="ctr">
              <a:buNone/>
            </a:pPr>
            <a:endParaRPr lang="hu-HU" b="1" dirty="0"/>
          </a:p>
          <a:p>
            <a:pPr marL="0" indent="0" algn="ctr">
              <a:buNone/>
            </a:pPr>
            <a:r>
              <a:rPr lang="hu-HU" b="1" dirty="0"/>
              <a:t>AKTÍV KÖZREMŰKÖDÉSRE VAN SZÜKSÉG.</a:t>
            </a:r>
          </a:p>
        </p:txBody>
      </p:sp>
    </p:spTree>
    <p:extLst>
      <p:ext uri="{BB962C8B-B14F-4D97-AF65-F5344CB8AC3E}">
        <p14:creationId xmlns:p14="http://schemas.microsoft.com/office/powerpoint/2010/main" val="1905176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</a:p>
          <a:p>
            <a:pPr marL="0" indent="0" algn="ctr">
              <a:buNone/>
            </a:pP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AZ ÉV SORÁN SZÁMTALAN ESETBEN KAPTUNK ÉSZREVÉTELT,   TANÁCSOT, JAVASLATOT, KRITIKÁT ÉS TÉNYLEGES SEGÍTSÉGET IS.</a:t>
            </a:r>
          </a:p>
          <a:p>
            <a:pPr marL="0" indent="0" algn="ctr">
              <a:buNone/>
            </a:pP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KÉRÉSRE VAGY KÉRÉS NÉLKÜL IS VOLTAK FELAJÁNLÁSOK,               SEGÍTŐ TERVEK ÉS SEGÍTŐ KEZEK.</a:t>
            </a:r>
          </a:p>
          <a:p>
            <a:pPr marL="0" indent="0" algn="ctr"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FALU LAKÓI NÉLKÜL NEM VALÓSULTHATTAK VOLNA MEG ELKÉPZELÉSEINK!</a:t>
            </a:r>
          </a:p>
          <a:p>
            <a:pPr marL="0" indent="0" algn="ctr">
              <a:buNone/>
            </a:pP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VÁRJUK TOVÁBBI ÉSZREVÉTELEIKET, KÉRDÉSEIKET!</a:t>
            </a:r>
          </a:p>
        </p:txBody>
      </p:sp>
    </p:spTree>
    <p:extLst>
      <p:ext uri="{BB962C8B-B14F-4D97-AF65-F5344CB8AC3E}">
        <p14:creationId xmlns:p14="http://schemas.microsoft.com/office/powerpoint/2010/main" val="2534355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7630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00225"/>
            <a:ext cx="10515600" cy="479530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AZ ÖNKORMÁNYZAT A HATÁLYOS JOGI KÖTELEZETTSÉGEK ALAPJÁN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VALAMENNYI KÖTELEZŐ és RITKULÓ ÖNKÉNT VÁLLALT FELADATAIT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A KÉPVISELŐ TESTÜLET ÍRÁNYÍTÁSÁVAL és a HIVATAL DOLGOZÓIVAL,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INTÉZMÉNYEI RÉVÉN VALÓSÍTJA MEG.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A KÉPVISELŐ TESTÜLETEN BELÜL FELADATELOSZTÁS VAN, de a munkahelyi elfoglaltságokra hivatkozva gyakran kell a Hivatal dolgozóinak elvégezni a vállalt munkákat, ami a korábbi években nagyon ritkán fordult elő.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A TOVÁBBIAKBAN ISMERTETETT TÉNYEK A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CIVIL LAKOSSÁG és a CIVIL SZERVEZETEK, EGYESÜLETEK AKTÍV RÉSZVÉTELE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NÉLKÜL NEM VALÓSULHATTAK VOLNA MEG. FORRÁS HIÁNY MIATT NEM KAPNAK TÁMOGATÁST AZ EGYESÜLETEK, AZ AKTIVITÁSUK  KEVÉSBÉ JELLEMZŐ, MINT KORÁBBAN.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JÓ, AMIKOR EGYÉNI CSALÁDOK CSATLAKOZNAK A VADÁSZOK, HORGÁSZOK, TŰZOLTÓK SEGÍTŐ AKCIÓIHOZ.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EZT EZÚTON IS NAGYON KÖSZÖNÖM!</a:t>
            </a:r>
          </a:p>
        </p:txBody>
      </p:sp>
    </p:spTree>
    <p:extLst>
      <p:ext uri="{BB962C8B-B14F-4D97-AF65-F5344CB8AC3E}">
        <p14:creationId xmlns:p14="http://schemas.microsoft.com/office/powerpoint/2010/main" val="3986814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8000" y="1160991"/>
            <a:ext cx="11016000" cy="1325563"/>
          </a:xfrm>
        </p:spPr>
        <p:txBody>
          <a:bodyPr>
            <a:normAutofit/>
          </a:bodyPr>
          <a:lstStyle/>
          <a:p>
            <a:pPr algn="ctr"/>
            <a:r>
              <a:rPr lang="hu-HU" sz="3800" b="1" dirty="0">
                <a:latin typeface="Arial" panose="020B0604020202020204" pitchFamily="34" charset="0"/>
                <a:cs typeface="Arial" panose="020B0604020202020204" pitchFamily="34" charset="0"/>
              </a:rPr>
              <a:t>KÖSZÖNJÜK MEGTISZTELŐ FIGYELMÜKET!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15744" r="465" b="29879"/>
          <a:stretch/>
        </p:blipFill>
        <p:spPr>
          <a:xfrm>
            <a:off x="588000" y="2381933"/>
            <a:ext cx="11016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7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7884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endParaRPr lang="hu-H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919288"/>
            <a:ext cx="10515600" cy="4686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VÁRGESZTES KÖLTSÉGVETÉSE AZ ALÁBBI SZERINT ALAKULT:</a:t>
            </a:r>
          </a:p>
          <a:p>
            <a:pPr marL="3657600" lvl="8" indent="0"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	    	</a:t>
            </a:r>
          </a:p>
          <a:p>
            <a:pPr marL="3657600" lvl="8" indent="0"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3657600" lvl="8" indent="0">
              <a:buNone/>
            </a:pPr>
            <a:r>
              <a:rPr lang="hu-HU" sz="1600" u="sng" dirty="0">
                <a:latin typeface="Arial" panose="020B0604020202020204" pitchFamily="34" charset="0"/>
                <a:cs typeface="Arial" panose="020B0604020202020204" pitchFamily="34" charset="0"/>
              </a:rPr>
              <a:t>   2020. évre:  2021.évre:  2022.évre:  2023.évre: 2024.évre terv:</a:t>
            </a:r>
          </a:p>
          <a:p>
            <a:pPr marL="0" indent="0">
              <a:buNone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KÖLTSÉGVETÉSI ELŐÍRÁNYZATA</a:t>
            </a:r>
          </a:p>
          <a:p>
            <a:pPr marL="0" indent="0">
              <a:buNone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Bevétel és kiadás 	 (terv): 	     	   391 MILLIÓ*   344 MILLIÓ*  392 MILLIÓ  539 MILLIÓ  241 MILLIÓ</a:t>
            </a:r>
          </a:p>
          <a:p>
            <a:pPr marL="0" indent="0">
              <a:buNone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    - * benne TOP és más pályázat miatt              233 MILLIÓ    219 MILLIÓ   273 MILLIÓ   337 MILLIÓ  102 MILLIÓ</a:t>
            </a:r>
          </a:p>
          <a:p>
            <a:pPr marL="0" indent="0">
              <a:buNone/>
            </a:pP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VÁLTOZÁSOK  OKA :  LAKOSSÁG SZÁM, A FELADATALAPÚ KÖZPONTI TÁMOGATÁS MÓDOSULT, </a:t>
            </a:r>
          </a:p>
          <a:p>
            <a:pPr marL="0" indent="0">
              <a:buNone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		TUDATOS GAZDÁLKODÁS EREDMÉNYE, </a:t>
            </a:r>
          </a:p>
          <a:p>
            <a:pPr marL="0" indent="0">
              <a:buNone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		valamint BEFEJEZETT és ÚJABB PÁLYÁZAT PÉNZMOZGÁSÁNAK TERVEZÉSE.</a:t>
            </a:r>
          </a:p>
          <a:p>
            <a:pPr marL="0" indent="0"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(67 M TÓ, 35 M ÓVODA)</a:t>
            </a:r>
          </a:p>
          <a:p>
            <a:pPr marL="0" indent="0"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INTÉZMÉNYEK terve 2024.évre: Óvoda  27 millió;     8 MILLIÓVAL TÖBB, mint 2023-ban (Bérek)</a:t>
            </a:r>
          </a:p>
          <a:p>
            <a:pPr marL="0" indent="0"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	                                    Faluház 23 millió   - 2 MILLIÓVAL KEVESEBB, mint 2023-ban.</a:t>
            </a:r>
            <a:r>
              <a:rPr lang="hu-HU" sz="1400" b="1" dirty="0"/>
              <a:t>		</a:t>
            </a:r>
            <a:endParaRPr lang="hu-HU" sz="1400" dirty="0"/>
          </a:p>
          <a:p>
            <a:pPr marL="0" indent="0">
              <a:buNone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030659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9BEF48-6E32-6C41-80AB-95FABD47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41"/>
            <a:ext cx="10515600" cy="964547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4DB62A-4D0E-BDE3-ADD7-9125F2767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690688"/>
            <a:ext cx="11231880" cy="4892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 dirty="0"/>
              <a:t>GAZDÁLKODÁS NEHÉZSÉGEI</a:t>
            </a:r>
          </a:p>
          <a:p>
            <a:r>
              <a:rPr lang="hu-HU" sz="2000" dirty="0"/>
              <a:t>COVID hatása: költségek emelkedése, energia, gáz, közvilágítás, áram szolgáltatás, étkezési díjak emelkedése, stb.</a:t>
            </a:r>
          </a:p>
          <a:p>
            <a:r>
              <a:rPr lang="hu-HU" sz="2000" dirty="0"/>
              <a:t>Takarékossági tervet készítettünk, nem lehetett lazítani.</a:t>
            </a:r>
          </a:p>
          <a:p>
            <a:r>
              <a:rPr lang="hu-HU" sz="2000" dirty="0"/>
              <a:t>Intézkedési tervek</a:t>
            </a:r>
          </a:p>
          <a:p>
            <a:pPr marL="0" indent="0">
              <a:buNone/>
            </a:pPr>
            <a:r>
              <a:rPr lang="hu-HU" sz="2000" dirty="0"/>
              <a:t>	megszorítások</a:t>
            </a:r>
          </a:p>
          <a:p>
            <a:pPr marL="0" indent="0">
              <a:buNone/>
            </a:pPr>
            <a:r>
              <a:rPr lang="hu-HU" sz="2000" dirty="0"/>
              <a:t>	ingatlan értékesítés – egyenlőre kudarc a régi Hivatal eladása</a:t>
            </a:r>
          </a:p>
          <a:p>
            <a:pPr marL="0" indent="0">
              <a:buNone/>
            </a:pPr>
            <a:r>
              <a:rPr lang="hu-HU" sz="2000" dirty="0"/>
              <a:t>      	földhasználati díjak megemelése</a:t>
            </a:r>
          </a:p>
          <a:p>
            <a:pPr marL="0" indent="0">
              <a:buNone/>
            </a:pPr>
            <a:r>
              <a:rPr lang="hu-HU" sz="2000" dirty="0"/>
              <a:t>	Faluház használata, külsők térítéssel; </a:t>
            </a:r>
            <a:r>
              <a:rPr lang="hu-HU" sz="2000" dirty="0" err="1"/>
              <a:t>pl</a:t>
            </a:r>
            <a:r>
              <a:rPr lang="hu-HU" sz="2000" dirty="0"/>
              <a:t> kerékpáros tábor 1-1 éjszaka</a:t>
            </a:r>
          </a:p>
          <a:p>
            <a:r>
              <a:rPr lang="hu-HU" sz="2000" dirty="0"/>
              <a:t>2023-ban a BM Közigazgatási Államtitkársága REKI címen nem adott olyan lehetőséget, mint korábban. </a:t>
            </a:r>
          </a:p>
          <a:p>
            <a:r>
              <a:rPr lang="hu-HU" sz="2000" dirty="0"/>
              <a:t>A kiírásnak nem feleltünk meg, pedig közel 3 millió Ft nem sok, de számunkra nagyon fontos bevétel volt a korábbi közüzemi számláinkhoz.</a:t>
            </a:r>
          </a:p>
          <a:p>
            <a:pPr marL="0" indent="0">
              <a:buNone/>
            </a:pP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635457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B1DE20-12B5-9297-3C55-898F0C39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10515600" cy="852488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A6CD3E-6B11-8324-05AD-CE0B4DFA3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u-HU" sz="4000" dirty="0"/>
          </a:p>
          <a:p>
            <a:pPr marL="0" indent="0" algn="ctr">
              <a:buNone/>
            </a:pPr>
            <a:r>
              <a:rPr lang="hu-HU" sz="4000" dirty="0"/>
              <a:t>2023. év</a:t>
            </a:r>
          </a:p>
          <a:p>
            <a:pPr marL="0" indent="0" algn="ctr">
              <a:buNone/>
            </a:pPr>
            <a:endParaRPr lang="hu-HU" sz="4000" dirty="0"/>
          </a:p>
          <a:p>
            <a:pPr marL="0" indent="0" algn="ctr">
              <a:buNone/>
            </a:pPr>
            <a:r>
              <a:rPr lang="hu-HU" sz="4000" dirty="0"/>
              <a:t>LÁTVÁNYOS VÁLTOZÁSOK, </a:t>
            </a:r>
          </a:p>
          <a:p>
            <a:pPr marL="0" indent="0" algn="ctr">
              <a:buNone/>
            </a:pPr>
            <a:r>
              <a:rPr lang="hu-HU" sz="4000" dirty="0"/>
              <a:t>KÖZÖS EREDMÉNYEK, </a:t>
            </a:r>
          </a:p>
          <a:p>
            <a:pPr marL="0" indent="0" algn="ctr">
              <a:buNone/>
            </a:pPr>
            <a:r>
              <a:rPr lang="hu-HU" sz="4000" dirty="0"/>
              <a:t>LAKOSSÁGI TÖBBSÉGI TÁMOGATÁS</a:t>
            </a:r>
          </a:p>
        </p:txBody>
      </p:sp>
    </p:spTree>
    <p:extLst>
      <p:ext uri="{BB962C8B-B14F-4D97-AF65-F5344CB8AC3E}">
        <p14:creationId xmlns:p14="http://schemas.microsoft.com/office/powerpoint/2010/main" val="2060226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739589" y="2510116"/>
            <a:ext cx="3742764" cy="31750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ELNYERT PÁLYÁZAT SZÁMA: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TOP-2.1.3-16-ko1-2019-00017.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Forrás: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100 millió Ft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Közbeszerzés nyertese: 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  RÖNK-VÁR KFT, Budaörs. 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Helyszínek: Arany J. utca és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                  Összekötő út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Munkák kezdete: 2021.nov.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Befejezés: 2022.jún.21.</a:t>
            </a:r>
          </a:p>
          <a:p>
            <a:pPr marL="0" indent="0">
              <a:lnSpc>
                <a:spcPct val="120000"/>
              </a:lnSpc>
              <a:buNone/>
            </a:pP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975412" y="2070847"/>
            <a:ext cx="6622228" cy="4156916"/>
          </a:xfrm>
        </p:spPr>
        <p:txBody>
          <a:bodyPr>
            <a:normAutofit fontScale="62500" lnSpcReduction="20000"/>
          </a:bodyPr>
          <a:lstStyle/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 nem használt összegből elkészül,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2023.dec.19-én átadásra került a Vár utca felújított árok rendszere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Kivitelező: VÉRTES-ÚT KFT.</a:t>
            </a:r>
          </a:p>
          <a:p>
            <a:pPr>
              <a:lnSpc>
                <a:spcPct val="120000"/>
              </a:lnSpc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3EAB838-5A2E-81ED-A7A5-1E6036C5AE4A}"/>
              </a:ext>
            </a:extLst>
          </p:cNvPr>
          <p:cNvSpPr txBox="1"/>
          <p:nvPr/>
        </p:nvSpPr>
        <p:spPr>
          <a:xfrm>
            <a:off x="739589" y="1347572"/>
            <a:ext cx="105976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endParaRPr lang="hu-HU" sz="44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B0980B0-E288-FA1F-CF9F-1E74B3D7E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27" y="3429000"/>
            <a:ext cx="2433638" cy="324485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20708CB-DC7C-A835-8D9A-6BB0BDF1F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0401" y="3834606"/>
            <a:ext cx="3244853" cy="243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6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CD42E1-7E5B-63B3-13B5-BCF06A01B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3E0ECD-DC81-060F-4C23-9BC9882E0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" y="1690688"/>
            <a:ext cx="591312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Folyik a Csapadékvíz –elvezetés fejlesztése Várgesztesen III. címen a </a:t>
            </a:r>
            <a:r>
              <a:rPr lang="hu-HU" sz="2000" dirty="0" err="1"/>
              <a:t>várgesztesi</a:t>
            </a:r>
            <a:r>
              <a:rPr lang="hu-HU" sz="2000" dirty="0"/>
              <a:t> víztározó    tó –és Gát út felújítása 273,48 milliós Uniós forrásból. Száma: </a:t>
            </a:r>
          </a:p>
          <a:p>
            <a:pPr marL="0" indent="0">
              <a:buNone/>
            </a:pPr>
            <a:r>
              <a:rPr lang="hu-HU" sz="2000" dirty="0"/>
              <a:t>TOP-2.1.3-16-KO1-2021-00034. </a:t>
            </a:r>
          </a:p>
          <a:p>
            <a:pPr marL="0" indent="0">
              <a:buNone/>
            </a:pPr>
            <a:r>
              <a:rPr lang="hu-HU" sz="2000" dirty="0"/>
              <a:t>Kivitelező: Vértes-Út KFT.</a:t>
            </a:r>
          </a:p>
          <a:p>
            <a:pPr marL="0" indent="0">
              <a:buNone/>
            </a:pPr>
            <a:r>
              <a:rPr lang="hu-HU" sz="2000" dirty="0"/>
              <a:t>Üzembehelyezési engedély után lesz a hivatalos átadás.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F766DD6D-651E-64C7-9EF5-FCB26BB43E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276" y="4234786"/>
            <a:ext cx="2669818" cy="2366682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869FBC8-5334-BCFD-8AE1-B9BE630A3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1775012" cy="236668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B8077D4-C68E-3BEE-386A-BA243DDD6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38" y="1816381"/>
            <a:ext cx="3214687" cy="241101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4E5AAA78-7452-2BF6-1BBA-B9DBD40BC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94" y="4418885"/>
            <a:ext cx="1775012" cy="2366683"/>
          </a:xfrm>
          <a:prstGeom prst="rect">
            <a:avLst/>
          </a:prstGeom>
        </p:spPr>
      </p:pic>
      <p:pic>
        <p:nvPicPr>
          <p:cNvPr id="13" name="Tartalom helye 5">
            <a:extLst>
              <a:ext uri="{FF2B5EF4-FFF2-40B4-BE49-F238E27FC236}">
                <a16:creationId xmlns:a16="http://schemas.microsoft.com/office/drawing/2014/main" id="{31EB7BDB-8FF8-1B1E-5E01-87B304B43C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8" y="4808018"/>
            <a:ext cx="2391268" cy="179345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91329D8-7CED-AA9D-7A18-140D746562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67" y="4808018"/>
            <a:ext cx="2391266" cy="17934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45F4A83-DF75-2FBA-4415-1CB77FADD9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54" y="3835241"/>
            <a:ext cx="1708565" cy="21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0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666696-F179-73DE-9476-1541A47F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2635"/>
            <a:ext cx="10515600" cy="328053"/>
          </a:xfrm>
        </p:spPr>
        <p:txBody>
          <a:bodyPr>
            <a:normAutofit fontScale="90000"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KÖZMEGHALLGATÁS 2024.márc.27.</a:t>
            </a:r>
            <a:br>
              <a:rPr lang="hu-HU" sz="4400" dirty="0"/>
            </a:br>
            <a:endParaRPr lang="hu-HU" dirty="0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1EB7BDB-8FF8-1B1E-5E01-87B304B43C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72" y="5062640"/>
            <a:ext cx="1988420" cy="1491315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736E7E5B-F86B-A20E-6750-8A5F5F4CE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0824" y="1825625"/>
            <a:ext cx="4752975" cy="4118769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GESZTESI TÓ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339CAF3-F8B5-C5F2-9C40-092F3F351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4" y="3511602"/>
            <a:ext cx="2326557" cy="310207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239E6EE-0E54-FE6D-7F03-79B4B0E33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89" y="3044825"/>
            <a:ext cx="2709862" cy="361314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A63F598-FDF6-0A39-448A-9319D58CD6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1" y="1690688"/>
            <a:ext cx="2944816" cy="229552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E490195-D5FD-0060-0ABF-4815397AB1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34" y="1690688"/>
            <a:ext cx="3283697" cy="246277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410ECCAB-3D81-2B59-04D1-C0A323A31D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09" y="4631529"/>
            <a:ext cx="2873930" cy="202644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82E78E16-D917-04F9-7123-0454F4B733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86" y="1597304"/>
            <a:ext cx="2040498" cy="180881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A905748-C4B8-A115-2A13-A5D7D0227D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34" y="4226990"/>
            <a:ext cx="3241312" cy="243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03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3452</TotalTime>
  <Words>1519</Words>
  <Application>Microsoft Office PowerPoint</Application>
  <PresentationFormat>Szélesvásznú</PresentationFormat>
  <Paragraphs>205</Paragraphs>
  <Slides>30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Office-téma</vt:lpstr>
      <vt:lpstr> KÖZMEGHALLGATÁS 2023. ÉVRŐL 2024.márc.27.</vt:lpstr>
      <vt:lpstr>KÖZMEGHALLGATÁS 2024.márc.27.</vt:lpstr>
      <vt:lpstr>KÖZMEGHALLGATÁS 2024.márc.27.</vt:lpstr>
      <vt:lpstr>KÖZMEGHALLGATÁS 2024.márc.27.</vt:lpstr>
      <vt:lpstr>KÖZMEGHALLGATÁS 2024.márc.27.</vt:lpstr>
      <vt:lpstr>KÖZMEGHALLGATÁS 2024.márc.27.</vt:lpstr>
      <vt:lpstr>PowerPoint-bemutató</vt:lpstr>
      <vt:lpstr>KÖZMEGHALLGATÁS 2024.márc.27.</vt:lpstr>
      <vt:lpstr>KÖZMEGHALLGATÁS 2024.márc.27. </vt:lpstr>
      <vt:lpstr>PowerPoint-bemutató</vt:lpstr>
      <vt:lpstr>KÖZMEGHALLGATÁS 2024.márc.27. KELTIKE HÁZ környezetének kialakítása Magyar Falu Program forrásból. Száma: MFP-UHJ/2023.    9,550.101 Ft. Kivitelező: Beck &amp; Cat KFT.</vt:lpstr>
      <vt:lpstr>KÖZMEGHALLGATÁS 2024.márc.27. </vt:lpstr>
      <vt:lpstr>PowerPoint-bemutató</vt:lpstr>
      <vt:lpstr>KÖZMEGHALLGATÁS 2024.márc.27. </vt:lpstr>
      <vt:lpstr>KÖZMEGHALLGATÁS 2024.márc.27. INTÉZMÉNYEK, RENDEZVÉNYEK,  ESEMÉNYNAPTÁR</vt:lpstr>
      <vt:lpstr>PowerPoint-bemutató</vt:lpstr>
      <vt:lpstr>KÖZMEGHALLGATÁS 2024.márc.27. Kifizetések a lakosok részére 2023-ban                 Ft-ban </vt:lpstr>
      <vt:lpstr> KÖZMEGHALLGATÁS 2024.márc.27. Fásítás Várgesztesen 30 családdal az Összekötő úton </vt:lpstr>
      <vt:lpstr>KÖZMEGHALLGATÁS 2024.márc.27. </vt:lpstr>
      <vt:lpstr>KÖZMEGHALLGATÁS 2024.márc.27. </vt:lpstr>
      <vt:lpstr> KÖZMEGHALLGATÁS 2024.márc.27. </vt:lpstr>
      <vt:lpstr>KÖZMEGHALLGATÁS 2024.márc.27. </vt:lpstr>
      <vt:lpstr>KÖZMEGHALLGATÁS 2024.márc.27. Csengőnap, 2023.jún.10. </vt:lpstr>
      <vt:lpstr>KÖZMEGHALLGATÁS 2024.márc.27. </vt:lpstr>
      <vt:lpstr>KÖZMEGHALLGATÁS 2024.márc.27</vt:lpstr>
      <vt:lpstr>PowerPoint-bemutató</vt:lpstr>
      <vt:lpstr>PowerPoint-bemutató</vt:lpstr>
      <vt:lpstr>KÖZMEGHALLGATÁS 2024.márc.27.   </vt:lpstr>
      <vt:lpstr>PowerPoint-bemutató</vt:lpstr>
      <vt:lpstr>KÖSZÖNJÜK MEGTISZTELŐ FIGYELMÜKET!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Várgesztes Község Önkormányzata</dc:title>
  <dc:creator>Rising Cirmi</dc:creator>
  <cp:lastModifiedBy>Rising Károlyné</cp:lastModifiedBy>
  <cp:revision>206</cp:revision>
  <cp:lastPrinted>2024-03-27T12:59:39Z</cp:lastPrinted>
  <dcterms:created xsi:type="dcterms:W3CDTF">2016-03-08T09:45:54Z</dcterms:created>
  <dcterms:modified xsi:type="dcterms:W3CDTF">2024-03-27T13:10:42Z</dcterms:modified>
</cp:coreProperties>
</file>